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9" r:id="rId3"/>
    <p:sldId id="258" r:id="rId4"/>
    <p:sldId id="257" r:id="rId5"/>
    <p:sldId id="261" r:id="rId6"/>
    <p:sldId id="262" r:id="rId7"/>
    <p:sldId id="260" r:id="rId8"/>
    <p:sldId id="263" r:id="rId9"/>
    <p:sldId id="266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0"/>
    <p:restoredTop sz="87614"/>
  </p:normalViewPr>
  <p:slideViewPr>
    <p:cSldViewPr snapToGrid="0" snapToObjects="1">
      <p:cViewPr>
        <p:scale>
          <a:sx n="89" d="100"/>
          <a:sy n="89" d="100"/>
        </p:scale>
        <p:origin x="14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20644F-FBF0-5F49-90E5-228DC14F6E5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209019-3F88-334D-BF07-2BF39036B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19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42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Shareholder theory is attributed to Milton Friedman, an economist.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9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060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669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6922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</a:t>
            </a:r>
            <a:r>
              <a:rPr lang="en-US" dirty="0" smtClean="0"/>
              <a:t>he </a:t>
            </a:r>
            <a:r>
              <a:rPr lang="en-US" dirty="0" smtClean="0"/>
              <a:t>corporate</a:t>
            </a:r>
            <a:r>
              <a:rPr lang="en-US" baseline="0" dirty="0" smtClean="0"/>
              <a:t> executive who makes business decisions is an employee of the shareholders.  Therefore, if the executive took action for common social causes, the executive would be giving away someone else’s money.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stockholders or the customers or the employees could separately spend their own money on the particular action if they wished to do so.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5440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</a:t>
            </a:r>
            <a:r>
              <a:rPr lang="en-US" dirty="0" smtClean="0"/>
              <a:t>he </a:t>
            </a:r>
            <a:r>
              <a:rPr lang="en-US" dirty="0" smtClean="0"/>
              <a:t>corporate</a:t>
            </a:r>
            <a:r>
              <a:rPr lang="en-US" baseline="0" dirty="0" smtClean="0"/>
              <a:t> executive who makes business decisions is an employee of the shareholders.  Therefore, if the executive took action for common social causes, the executive would be giving away someone else’s money.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stockholders or the customers or the employees could separately spend their own money on the particular action if they wished to do so.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6062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833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405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38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56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7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95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689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35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1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60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05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6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18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jpg"/><Relationship Id="rId5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5017" y="1122363"/>
            <a:ext cx="10509663" cy="2387600"/>
          </a:xfrm>
        </p:spPr>
        <p:txBody>
          <a:bodyPr/>
          <a:lstStyle/>
          <a:p>
            <a:r>
              <a:rPr lang="en-US" dirty="0" smtClean="0"/>
              <a:t>The Social Responsibilities of Businesses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4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49"/>
    </mc:Choice>
    <mc:Fallback xmlns="">
      <p:transition spd="slow" advTm="51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44548" y="1320800"/>
            <a:ext cx="1147121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4800" dirty="0" smtClean="0">
                <a:latin typeface="+mj-lt"/>
                <a:ea typeface="+mj-ea"/>
                <a:cs typeface="+mj-cs"/>
              </a:rPr>
              <a:t>A business acting purely for its self-interest will end up promoting the community around it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dirty="0" smtClean="0"/>
              <a:t>The Invisible Hand Argument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852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85"/>
    </mc:Choice>
    <mc:Fallback>
      <p:transition spd="slow" advTm="14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87409" y="1595021"/>
            <a:ext cx="11471215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4800" dirty="0" smtClean="0">
                <a:latin typeface="+mj-lt"/>
              </a:rPr>
              <a:t>Consider an Auction.  Someone </a:t>
            </a:r>
            <a:r>
              <a:rPr lang="en-US" sz="4800" dirty="0">
                <a:latin typeface="+mj-lt"/>
              </a:rPr>
              <a:t>places an initial bid, hoping to receive the good at a lower price, and then slowly the price is driven up to its optimal position; the point at which 1 unit (the most that can ever be supplied) is provided to those who are most willing and able to demand it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dirty="0"/>
              <a:t>The Invisible Hand Argument</a:t>
            </a:r>
          </a:p>
        </p:txBody>
      </p:sp>
      <p:sp>
        <p:nvSpPr>
          <p:cNvPr id="5" name="Rectangle 4"/>
          <p:cNvSpPr/>
          <p:nvPr/>
        </p:nvSpPr>
        <p:spPr>
          <a:xfrm>
            <a:off x="387408" y="1042412"/>
            <a:ext cx="114712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marR="0" lvl="0" indent="-6858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4800" b="1" dirty="0" smtClean="0">
                <a:latin typeface="+mj-lt"/>
                <a:ea typeface="+mj-ea"/>
                <a:cs typeface="+mj-cs"/>
              </a:rPr>
              <a:t>Example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: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206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520"/>
    </mc:Choice>
    <mc:Fallback>
      <p:transition spd="slow" advTm="225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90"/>
    </mc:Choice>
    <mc:Fallback xmlns="">
      <p:transition spd="slow" advTm="80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93617" y="1562100"/>
            <a:ext cx="7945583" cy="889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/>
              <a:t>Milton Friedman 1912-2006</a:t>
            </a: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100" y="1562100"/>
            <a:ext cx="1341120" cy="1673352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220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43"/>
    </mc:Choice>
    <mc:Fallback xmlns="">
      <p:transition spd="slow" advTm="72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93617" y="1562100"/>
            <a:ext cx="7945583" cy="889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/>
              <a:t>Milton Friedman 1912-2006</a:t>
            </a: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100" y="1562100"/>
            <a:ext cx="1341120" cy="1673352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20617" y="3476752"/>
            <a:ext cx="9494983" cy="21209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/>
              <a:t>The only responsibility of business is to maximize shareholder value</a:t>
            </a: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04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13"/>
    </mc:Choice>
    <mc:Fallback xmlns="">
      <p:transition spd="slow" advTm="86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007917" y="1320800"/>
            <a:ext cx="9494983" cy="1663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/>
              <a:t>A </a:t>
            </a:r>
            <a:r>
              <a:rPr lang="en-US" sz="4800" u="sng" dirty="0" smtClean="0"/>
              <a:t>shareholder</a:t>
            </a:r>
            <a:r>
              <a:rPr lang="en-US" sz="4800" dirty="0" smtClean="0"/>
              <a:t> is someone who owns stock in the corporation</a:t>
            </a: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04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49"/>
    </mc:Choice>
    <mc:Fallback xmlns="">
      <p:transition spd="slow" advTm="66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007917" y="1320800"/>
            <a:ext cx="9494983" cy="1663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/>
              <a:t>A </a:t>
            </a:r>
            <a:r>
              <a:rPr lang="en-US" sz="4800" u="sng" dirty="0" smtClean="0"/>
              <a:t>shareholder</a:t>
            </a:r>
            <a:r>
              <a:rPr lang="en-US" sz="4800" dirty="0" smtClean="0"/>
              <a:t> is someone who owns stock in the corporation</a:t>
            </a:r>
            <a:endParaRPr lang="en-US" sz="48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007916" y="2901950"/>
            <a:ext cx="9494983" cy="1663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/>
              <a:t>A business maximizes the value of stock by maximizing profits</a:t>
            </a: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988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45"/>
    </mc:Choice>
    <mc:Fallback xmlns="">
      <p:transition spd="slow" advTm="67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44548" y="1104901"/>
            <a:ext cx="11656952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>
                <a:latin typeface="+mj-lt"/>
                <a:ea typeface="+mj-ea"/>
                <a:cs typeface="+mj-cs"/>
              </a:rPr>
              <a:t>“there is </a:t>
            </a:r>
            <a:r>
              <a:rPr lang="en-US" sz="4800" dirty="0">
                <a:latin typeface="+mj-lt"/>
                <a:ea typeface="+mj-ea"/>
                <a:cs typeface="+mj-cs"/>
              </a:rPr>
              <a:t>one and only one social responsibility of business–to use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its </a:t>
            </a:r>
            <a:r>
              <a:rPr lang="en-US" sz="4800" dirty="0">
                <a:latin typeface="+mj-lt"/>
                <a:ea typeface="+mj-ea"/>
                <a:cs typeface="+mj-cs"/>
              </a:rPr>
              <a:t>resources and engage in activities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designed </a:t>
            </a:r>
            <a:r>
              <a:rPr lang="en-US" sz="4800" dirty="0">
                <a:latin typeface="+mj-lt"/>
                <a:ea typeface="+mj-ea"/>
                <a:cs typeface="+mj-cs"/>
              </a:rPr>
              <a:t>to increase its profits so long as it stays within the rules of the game, which is to say, engages in open and free competition without deception or fraud.”</a:t>
            </a:r>
          </a:p>
          <a:p>
            <a:r>
              <a:rPr lang="en-US" sz="4800" dirty="0" smtClean="0">
                <a:latin typeface="+mj-lt"/>
                <a:ea typeface="+mj-ea"/>
                <a:cs typeface="+mj-cs"/>
              </a:rPr>
              <a:t>-Milton Friedman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1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40"/>
    </mc:Choice>
    <mc:Fallback xmlns="">
      <p:transition spd="slow" advTm="250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44548" y="1320800"/>
            <a:ext cx="1147121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4800" dirty="0" smtClean="0">
                <a:latin typeface="+mj-lt"/>
                <a:ea typeface="+mj-ea"/>
                <a:cs typeface="+mj-cs"/>
              </a:rPr>
              <a:t>People have other social responsibilities, but not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businesses</a:t>
            </a:r>
            <a:endParaRPr lang="en-US" sz="4800" dirty="0" smtClean="0">
              <a:latin typeface="+mj-lt"/>
              <a:ea typeface="+mj-ea"/>
              <a:cs typeface="+mj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714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24"/>
    </mc:Choice>
    <mc:Fallback>
      <p:transition spd="slow" advTm="6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44548" y="1320800"/>
            <a:ext cx="1147121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4800" dirty="0" smtClean="0">
                <a:latin typeface="+mj-lt"/>
                <a:ea typeface="+mj-ea"/>
                <a:cs typeface="+mj-cs"/>
              </a:rPr>
              <a:t>People have other social responsibilities, but not businesses</a:t>
            </a:r>
          </a:p>
          <a:p>
            <a:pPr marL="685800" indent="-685800">
              <a:buFont typeface="Arial" charset="0"/>
              <a:buChar char="•"/>
            </a:pPr>
            <a:endParaRPr lang="en-US" sz="4800" dirty="0" smtClean="0">
              <a:latin typeface="+mj-lt"/>
              <a:ea typeface="+mj-ea"/>
              <a:cs typeface="+mj-cs"/>
            </a:endParaRPr>
          </a:p>
          <a:p>
            <a:pPr marL="685800" indent="-685800">
              <a:buFont typeface="Arial" charset="0"/>
              <a:buChar char="•"/>
            </a:pPr>
            <a:r>
              <a:rPr lang="en-US" sz="4800" dirty="0" smtClean="0">
                <a:latin typeface="+mj-lt"/>
                <a:ea typeface="+mj-ea"/>
                <a:cs typeface="+mj-cs"/>
              </a:rPr>
              <a:t>Businesses </a:t>
            </a:r>
            <a:r>
              <a:rPr lang="en-US" sz="4800" dirty="0">
                <a:latin typeface="+mj-lt"/>
                <a:ea typeface="+mj-ea"/>
                <a:cs typeface="+mj-cs"/>
              </a:rPr>
              <a:t>should not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give money to general social interests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40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628"/>
    </mc:Choice>
    <mc:Fallback>
      <p:transition spd="slow" advTm="316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</TotalTime>
  <Words>376</Words>
  <Application>Microsoft Macintosh PowerPoint</Application>
  <PresentationFormat>Widescreen</PresentationFormat>
  <Paragraphs>38</Paragraphs>
  <Slides>11</Slides>
  <Notes>9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Calibri Light</vt:lpstr>
      <vt:lpstr>Arial</vt:lpstr>
      <vt:lpstr>Office Theme</vt:lpstr>
      <vt:lpstr>The Social Responsibilities of Businesses</vt:lpstr>
      <vt:lpstr>Shareholder Theory</vt:lpstr>
      <vt:lpstr>Shareholder Theory</vt:lpstr>
      <vt:lpstr>Shareholder Theory</vt:lpstr>
      <vt:lpstr>Shareholder Theory</vt:lpstr>
      <vt:lpstr>Shareholder Theory</vt:lpstr>
      <vt:lpstr>Shareholder Theory</vt:lpstr>
      <vt:lpstr>Shareholder Theory</vt:lpstr>
      <vt:lpstr>Shareholder Theory</vt:lpstr>
      <vt:lpstr>The Invisible Hand Argument</vt:lpstr>
      <vt:lpstr>The Invisible Hand Argument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Entrepreneurship</dc:title>
  <dc:creator>Winkelman, Tanner J. (S&amp;T-Student)</dc:creator>
  <cp:lastModifiedBy>Winkelman, Tanner J. (S&amp;T-Student)</cp:lastModifiedBy>
  <cp:revision>83</cp:revision>
  <dcterms:created xsi:type="dcterms:W3CDTF">2018-10-07T18:52:30Z</dcterms:created>
  <dcterms:modified xsi:type="dcterms:W3CDTF">2018-11-08T22:40:02Z</dcterms:modified>
</cp:coreProperties>
</file>

<file path=docProps/thumbnail.jpeg>
</file>